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85" r:id="rId3"/>
    <p:sldId id="284" r:id="rId4"/>
    <p:sldId id="283" r:id="rId5"/>
    <p:sldId id="286" r:id="rId6"/>
    <p:sldId id="287" r:id="rId7"/>
    <p:sldId id="288" r:id="rId8"/>
    <p:sldId id="289" r:id="rId9"/>
    <p:sldId id="291" r:id="rId10"/>
    <p:sldId id="290" r:id="rId11"/>
    <p:sldId id="292" r:id="rId12"/>
    <p:sldId id="293" r:id="rId13"/>
    <p:sldId id="294" r:id="rId14"/>
    <p:sldId id="295" r:id="rId15"/>
  </p:sldIdLst>
  <p:sldSz cx="12188825" cy="6858000"/>
  <p:notesSz cx="6858000" cy="9144000"/>
  <p:embeddedFontLst>
    <p:embeddedFont>
      <p:font typeface="Amasis MT Pro Medium" panose="02040604050005020304" pitchFamily="18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entury Gothic" panose="020B0502020202020204" pitchFamily="34" charset="0"/>
      <p:regular r:id="rId23"/>
      <p:bold r:id="rId24"/>
      <p:italic r:id="rId25"/>
      <p:boldItalic r:id="rId26"/>
    </p:embeddedFont>
    <p:embeddedFont>
      <p:font typeface="Georgia" panose="02040502050405020303" pitchFamily="18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Roboto Black" panose="02000000000000000000" pitchFamily="2" charset="0"/>
      <p:bold r:id="rId35"/>
      <p:boldItalic r:id="rId36"/>
    </p:embeddedFont>
    <p:embeddedFont>
      <p:font typeface="Roboto Light" panose="02000000000000000000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96">
          <p15:clr>
            <a:srgbClr val="A4A3A4"/>
          </p15:clr>
        </p15:guide>
        <p15:guide id="2" pos="143">
          <p15:clr>
            <a:srgbClr val="A4A3A4"/>
          </p15:clr>
        </p15:guide>
        <p15:guide id="3" pos="7535">
          <p15:clr>
            <a:srgbClr val="A4A3A4"/>
          </p15:clr>
        </p15:guide>
        <p15:guide id="4" orient="horz" pos="3984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3" roundtripDataSignature="AMtx7mh3pcqqPeBAAkE6tF/CW2HmCgwY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74494" autoAdjust="0"/>
  </p:normalViewPr>
  <p:slideViewPr>
    <p:cSldViewPr snapToGrid="0">
      <p:cViewPr varScale="1">
        <p:scale>
          <a:sx n="63" d="100"/>
          <a:sy n="63" d="100"/>
        </p:scale>
        <p:origin x="656" y="64"/>
      </p:cViewPr>
      <p:guideLst>
        <p:guide orient="horz" pos="696"/>
        <p:guide pos="143"/>
        <p:guide pos="7535"/>
        <p:guide orient="horz" pos="39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53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7906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" dirty="0"/>
              <a:t>Falls Fire, California, EE. UU.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741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s" b="1" dirty="0"/>
              <a:t>Incendios activos observados por VIIRS, enero-septiembre de 2021</a:t>
            </a:r>
          </a:p>
          <a:p>
            <a:r>
              <a:rPr lang="es" dirty="0"/>
              <a:t>Fuente: https://svs.gsfc.nasa.gov/4945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9996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0F02CDF4-DCCB-40BA-810E-CF5D7077E3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4476"/>
          <a:stretch/>
        </p:blipFill>
        <p:spPr>
          <a:xfrm>
            <a:off x="-64" y="0"/>
            <a:ext cx="12188889" cy="4606396"/>
          </a:xfrm>
          <a:prstGeom prst="rect">
            <a:avLst/>
          </a:prstGeom>
        </p:spPr>
      </p:pic>
      <p:sp>
        <p:nvSpPr>
          <p:cNvPr id="14" name="Google Shape;14;p28"/>
          <p:cNvSpPr txBox="1">
            <a:spLocks noGrp="1"/>
          </p:cNvSpPr>
          <p:nvPr>
            <p:ph type="ctrTitle"/>
          </p:nvPr>
        </p:nvSpPr>
        <p:spPr>
          <a:xfrm>
            <a:off x="1869242" y="4809507"/>
            <a:ext cx="9597290" cy="73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6" name="Google Shape;16;p28"/>
          <p:cNvSpPr txBox="1">
            <a:spLocks noGrp="1"/>
          </p:cNvSpPr>
          <p:nvPr>
            <p:ph type="body" idx="1"/>
          </p:nvPr>
        </p:nvSpPr>
        <p:spPr>
          <a:xfrm>
            <a:off x="1868574" y="5636267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  <a:defRPr sz="20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  <a:sym typeface="Century Gothic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7" name="Google Shape;17;p28"/>
          <p:cNvSpPr txBox="1">
            <a:spLocks noGrp="1"/>
          </p:cNvSpPr>
          <p:nvPr>
            <p:ph type="body" idx="2"/>
          </p:nvPr>
        </p:nvSpPr>
        <p:spPr>
          <a:xfrm>
            <a:off x="1868574" y="6172083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  <a:defRPr sz="20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  <a:sym typeface="Century Gothic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cxnSp>
        <p:nvCxnSpPr>
          <p:cNvPr id="18" name="Google Shape;18;p28"/>
          <p:cNvCxnSpPr/>
          <p:nvPr/>
        </p:nvCxnSpPr>
        <p:spPr>
          <a:xfrm>
            <a:off x="-64" y="4606401"/>
            <a:ext cx="12188952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Content">
  <p:cSld name="Basic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9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29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5" name="Google Shape;25;p29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National Aeronautics and Space Administration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" name="Google Shape;26;p29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A826EB84-CACF-4D46-985D-013271A123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51096" y="6239620"/>
            <a:ext cx="1017242" cy="5086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asic Content">
  <p:cSld name="2_Basic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2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1" name="Google Shape;41;p32"/>
          <p:cNvSpPr txBox="1">
            <a:spLocks noGrp="1"/>
          </p:cNvSpPr>
          <p:nvPr>
            <p:ph type="body" idx="1"/>
          </p:nvPr>
        </p:nvSpPr>
        <p:spPr>
          <a:xfrm>
            <a:off x="242252" y="1447799"/>
            <a:ext cx="11704320" cy="472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2" name="Google Shape;42;p32"/>
          <p:cNvSpPr txBox="1">
            <a:spLocks noGrp="1"/>
          </p:cNvSpPr>
          <p:nvPr>
            <p:ph type="body" idx="2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>
                <a:latin typeface="Roboto" panose="020B0604020202020204" pitchFamily="2" charset="0"/>
              </a:defRPr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3" name="Google Shape;43;p32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" name="Google Shape;44;p32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5" name="Google Shape;45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Basic Content">
  <p:cSld name="3_Basic Conte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3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1"/>
          </p:nvPr>
        </p:nvSpPr>
        <p:spPr>
          <a:xfrm>
            <a:off x="242252" y="1447799"/>
            <a:ext cx="580644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9" name="Google Shape;49;p33"/>
          <p:cNvSpPr txBox="1">
            <a:spLocks noGrp="1"/>
          </p:cNvSpPr>
          <p:nvPr>
            <p:ph type="body" idx="2"/>
          </p:nvPr>
        </p:nvSpPr>
        <p:spPr>
          <a:xfrm>
            <a:off x="6140132" y="1447798"/>
            <a:ext cx="5806440" cy="472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0" name="Google Shape;50;p33"/>
          <p:cNvSpPr txBox="1">
            <a:spLocks noGrp="1"/>
          </p:cNvSpPr>
          <p:nvPr>
            <p:ph type="body" idx="3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>
                <a:latin typeface="Roboto" panose="020B0604020202020204" pitchFamily="2" charset="0"/>
              </a:defRPr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1" name="Google Shape;51;p33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" name="Google Shape;52;p33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3" name="Google Shape;53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">
  <p:cSld name="Title + sub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4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34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" name="Google Shape;57;p34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" name="Google Shape;58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+ sub">
  <p:cSld name="1_Title + sub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5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35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2" name="Google Shape;62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35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4" name="Google Shape;64;p35"/>
          <p:cNvSpPr txBox="1">
            <a:spLocks noGrp="1"/>
          </p:cNvSpPr>
          <p:nvPr>
            <p:ph type="body" idx="1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>
                <a:latin typeface="Roboto" panose="020B0604020202020204" pitchFamily="2" charset="0"/>
              </a:defRPr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" name="Google Shape;67;p36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8" name="Google Shape;68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242252" y="274641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242252" y="1176843"/>
            <a:ext cx="11704320" cy="5439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marR="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masis MT Pro Medium" panose="020B0604020202020204" pitchFamily="18" charset="0"/>
          <a:ea typeface="Amasis MT Pro Medium" panose="020B0604020202020204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masis MT Pro Medium" panose="020B0604020202020204" pitchFamily="18" charset="0"/>
          <a:ea typeface="Amasis MT Pro Medium" panose="020B0604020202020204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rthdata.nasa.gov/learn/find-data/near-real-time/modis-nrt-global-flood-product" TargetMode="External"/><Relationship Id="rId2" Type="http://schemas.openxmlformats.org/officeDocument/2006/relationships/hyperlink" Target="https://www.earthdata.nasa.gov/learn/find-data/near-real-ti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earthdata.nasa.gov/learn/find-data/near-real-time/firm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firms.modaps.eosdis.nasa.gov/tutorials/qgis/" TargetMode="External"/><Relationship Id="rId2" Type="http://schemas.openxmlformats.org/officeDocument/2006/relationships/hyperlink" Target="https://firms.modaps.eosdis.nasa.gov/mapserver/wms-info/#firms-mapke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urs.earthdata.nasa.gov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arthdata.nasa.gov/eosdis/daac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arthobservatory.nasa.gov/images/87111/a-clearer-view-of-fire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modis.gsfc.nasa.gov/data/dataprod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"/>
          <p:cNvSpPr txBox="1">
            <a:spLocks noGrp="1"/>
          </p:cNvSpPr>
          <p:nvPr>
            <p:ph type="ctrTitle"/>
          </p:nvPr>
        </p:nvSpPr>
        <p:spPr>
          <a:xfrm>
            <a:off x="2147546" y="4786061"/>
            <a:ext cx="11281475" cy="891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Gothic"/>
              <a:buNone/>
            </a:pPr>
            <a:r>
              <a:rPr lang="es" dirty="0">
                <a:latin typeface="+mj-lt"/>
              </a:rPr>
              <a:t>Introducción Aplicaciones para MODIS (y VIIRS)</a:t>
            </a:r>
            <a:endParaRPr dirty="0">
              <a:latin typeface="+mj-lt"/>
            </a:endParaRPr>
          </a:p>
        </p:txBody>
      </p:sp>
      <p:sp>
        <p:nvSpPr>
          <p:cNvPr id="75" name="Google Shape;75;p1"/>
          <p:cNvSpPr txBox="1">
            <a:spLocks noGrp="1"/>
          </p:cNvSpPr>
          <p:nvPr>
            <p:ph type="body" idx="1"/>
          </p:nvPr>
        </p:nvSpPr>
        <p:spPr>
          <a:xfrm>
            <a:off x="2146770" y="5636267"/>
            <a:ext cx="8259973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b" anchorCtr="0">
            <a:noAutofit/>
          </a:bodyPr>
          <a:lstStyle/>
          <a:p>
            <a:pPr marL="146278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r>
              <a:rPr lang="es" dirty="0"/>
              <a:t>Perry Oddo &lt;perry.oddo@nasa.gov</a:t>
            </a:r>
            <a:endParaRPr dirty="0"/>
          </a:p>
        </p:txBody>
      </p:sp>
      <p:sp>
        <p:nvSpPr>
          <p:cNvPr id="76" name="Google Shape;76;p1"/>
          <p:cNvSpPr txBox="1">
            <a:spLocks noGrp="1"/>
          </p:cNvSpPr>
          <p:nvPr>
            <p:ph type="body" idx="2"/>
          </p:nvPr>
        </p:nvSpPr>
        <p:spPr>
          <a:xfrm>
            <a:off x="2146770" y="6103264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/>
          <a:p>
            <a:pPr marL="146278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r>
              <a:rPr lang="es" dirty="0"/>
              <a:t>15 Noviembre, 2022</a:t>
            </a:r>
          </a:p>
        </p:txBody>
      </p:sp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3B32D91-12A8-4F28-90B9-3870F459C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5771" y="3723431"/>
            <a:ext cx="2823257" cy="664675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39E5A4F0-12A9-4B10-A374-464942660A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57199" y="5026245"/>
            <a:ext cx="3015342" cy="150767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E48EC-AB0F-4C01-8B9B-ACE1309A3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NASA LANCE: datos e imágenes casi en tiempo real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67D48-7DCD-4F95-93BC-BDD0519EEA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s" dirty="0"/>
              <a:t>Capacidad terrestre, atmosférica casi en tiempo real de la NASA para EOS (LANCE): </a:t>
            </a:r>
            <a:br>
              <a:rPr lang="en-US" dirty="0"/>
            </a:br>
            <a:r>
              <a:rPr lang="es" dirty="0">
                <a:hlinkClick r:id="rId2"/>
              </a:rPr>
              <a:t>https://www.earthdata.nasa.gov/learn/find-data/near-real-time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r>
              <a:rPr lang="es" dirty="0"/>
              <a:t>Ejemplo:</a:t>
            </a:r>
          </a:p>
          <a:p>
            <a:r>
              <a:rPr lang="es" dirty="0"/>
              <a:t>Producto de inundación global NRT: </a:t>
            </a:r>
            <a:br>
              <a:rPr lang="en-US" dirty="0"/>
            </a:br>
            <a:r>
              <a:rPr lang="es" dirty="0">
                <a:hlinkClick r:id="rId3"/>
              </a:rPr>
              <a:t>https://www.earthdata.nasa.gov/learn/find-data/near-real-time/modis-nrt-global-flood-product</a:t>
            </a:r>
            <a:endParaRPr lang="en-US" dirty="0"/>
          </a:p>
          <a:p>
            <a:pPr lvl="1"/>
            <a:r>
              <a:rPr lang="es" dirty="0">
                <a:latin typeface="+mn-lt"/>
              </a:rPr>
              <a:t>Mapa de aguas superficiales de 250 m</a:t>
            </a:r>
          </a:p>
        </p:txBody>
      </p:sp>
      <p:pic>
        <p:nvPicPr>
          <p:cNvPr id="8" name="Picture 7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FD3FAB9D-6462-46CB-BD61-FEAED4469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6813" y="4653499"/>
            <a:ext cx="7211439" cy="200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79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E48EC-AB0F-4C01-8B9B-ACE1309A3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NASA LANCE: datos e imágenes casi en tiempo real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67D48-7DCD-4F95-93BC-BDD0519EEA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s" dirty="0"/>
              <a:t>Ejemplo:</a:t>
            </a:r>
          </a:p>
          <a:p>
            <a:r>
              <a:rPr lang="es" dirty="0"/>
              <a:t>Información sobre incendios para el sistema de gestión de recursos (FIRMS) </a:t>
            </a:r>
            <a:br>
              <a:rPr lang="en-US" dirty="0"/>
            </a:br>
            <a:r>
              <a:rPr lang="es" dirty="0">
                <a:hlinkClick r:id="rId2"/>
              </a:rPr>
              <a:t>https://www.earthdata.nasa.gov/learn/find-data/near-real-time/firms</a:t>
            </a:r>
            <a:endParaRPr lang="en-US" dirty="0"/>
          </a:p>
          <a:p>
            <a:pPr lvl="1"/>
            <a:r>
              <a:rPr lang="es" dirty="0">
                <a:latin typeface="+mn-lt"/>
              </a:rPr>
              <a:t>MODIS &amp; VIIRS fuegos activos / hotspot térmico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375E09-A278-4349-B1C6-32C618779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655" y="2976825"/>
            <a:ext cx="7602970" cy="332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78B4B41-FDD1-4F11-8D49-2AFCD67E0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52" y="2852701"/>
            <a:ext cx="11704320" cy="576299"/>
          </a:xfrm>
        </p:spPr>
        <p:txBody>
          <a:bodyPr/>
          <a:lstStyle/>
          <a:p>
            <a:pPr algn="ctr"/>
            <a:r>
              <a:rPr lang="es" sz="4000" dirty="0"/>
              <a:t>MODIS/VIIRS Acceso y Análisis: Ejercicios</a:t>
            </a:r>
          </a:p>
        </p:txBody>
      </p:sp>
    </p:spTree>
    <p:extLst>
      <p:ext uri="{BB962C8B-B14F-4D97-AF65-F5344CB8AC3E}">
        <p14:creationId xmlns:p14="http://schemas.microsoft.com/office/powerpoint/2010/main" val="916025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EE565-B969-423B-97E0-2824EA4CD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Ejercicio 1: Importar datos de incendios VIIRS a QGIS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D3BBA-52AB-4945-8A0E-0AD71B45A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s" dirty="0"/>
              <a:t>Primero, deberá solicitar una clave de mapa web gratuita:</a:t>
            </a:r>
          </a:p>
          <a:p>
            <a:pPr marL="76200" indent="0">
              <a:buNone/>
            </a:pPr>
            <a:r>
              <a:rPr lang="es" dirty="0">
                <a:hlinkClick r:id="rId2"/>
              </a:rPr>
              <a:t>https://firms.modaps.eosdis.nasa.gov/mapserver/wms-info/#firms-mapkey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r>
              <a:rPr lang="es" dirty="0"/>
              <a:t>Luego, siga el tutorial en el sitio web de </a:t>
            </a:r>
          </a:p>
          <a:p>
            <a:pPr marL="76200" indent="0">
              <a:buNone/>
            </a:pPr>
            <a:r>
              <a:rPr lang="es" dirty="0"/>
              <a:t>FIRMS: </a:t>
            </a:r>
            <a:br>
              <a:rPr lang="es" dirty="0"/>
            </a:br>
            <a:r>
              <a:rPr lang="es" dirty="0">
                <a:hlinkClick r:id="rId3"/>
              </a:rPr>
              <a:t>https://firms.modaps.eosdis.nasa.gov/</a:t>
            </a:r>
          </a:p>
          <a:p>
            <a:pPr marL="76200" indent="0">
              <a:buNone/>
            </a:pPr>
            <a:r>
              <a:rPr lang="es" dirty="0">
                <a:hlinkClick r:id="rId3"/>
              </a:rPr>
              <a:t>tutorials/qgis/ </a:t>
            </a:r>
            <a:br>
              <a:rPr lang="en-US" dirty="0">
                <a:hlinkClick r:id="rId3"/>
              </a:rPr>
            </a:br>
            <a:r>
              <a:rPr lang="es" dirty="0">
                <a:hlinkClick r:id="rId3"/>
              </a:rPr>
              <a:t>_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D2098F-5168-4B86-B6BF-730E52C09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6649" y="2468880"/>
            <a:ext cx="5769923" cy="386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40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EE565-B969-423B-97E0-2824EA4CD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Ejercicio 2: Acceda y analice MODIS NDVI con Python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D3BBA-52AB-4945-8A0E-0AD71B45A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251" y="1130283"/>
            <a:ext cx="11946573" cy="5041917"/>
          </a:xfrm>
        </p:spPr>
        <p:txBody>
          <a:bodyPr/>
          <a:lstStyle/>
          <a:p>
            <a:pPr marL="76200" indent="0">
              <a:spcAft>
                <a:spcPts val="600"/>
              </a:spcAft>
              <a:buNone/>
            </a:pPr>
            <a:r>
              <a:rPr lang="es" dirty="0"/>
              <a:t>Usaremos una herramienta llamada </a:t>
            </a:r>
            <a:r>
              <a:rPr lang="es" b="1" dirty="0" err="1"/>
              <a:t>Jupyter </a:t>
            </a:r>
            <a:r>
              <a:rPr lang="es" b="1" dirty="0"/>
              <a:t>Notebooks </a:t>
            </a:r>
            <a:r>
              <a:rPr lang="es" dirty="0"/>
              <a:t>para explorar los datos de forma interactiva.</a:t>
            </a:r>
          </a:p>
          <a:p>
            <a:pPr marL="76200" indent="0">
              <a:buNone/>
            </a:pPr>
            <a:r>
              <a:rPr lang="es" dirty="0"/>
              <a:t>Deberá registrarse para obtener una cuenta para la plataforma </a:t>
            </a:r>
            <a:r>
              <a:rPr lang="es" b="1" dirty="0"/>
              <a:t>Earthdata de la NASA: </a:t>
            </a:r>
            <a:r>
              <a:rPr lang="es" dirty="0"/>
              <a:t> </a:t>
            </a:r>
            <a:br>
              <a:rPr lang="en-US" dirty="0"/>
            </a:br>
            <a:r>
              <a:rPr lang="es" dirty="0">
                <a:hlinkClick r:id="rId2"/>
              </a:rPr>
              <a:t>https://urs.earthdata.nasa.gov/</a:t>
            </a:r>
            <a:endParaRPr lang="en-US" dirty="0"/>
          </a:p>
          <a:p>
            <a:pPr marL="76200" indent="0">
              <a:buNone/>
            </a:pPr>
            <a:endParaRPr lang="en-US" dirty="0"/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CFBFE39E-D899-45F2-90F5-A7A985DF6EC7}"/>
              </a:ext>
            </a:extLst>
          </p:cNvPr>
          <p:cNvSpPr/>
          <p:nvPr/>
        </p:nvSpPr>
        <p:spPr>
          <a:xfrm rot="5400000">
            <a:off x="8482329" y="3255377"/>
            <a:ext cx="2836322" cy="3205344"/>
          </a:xfrm>
          <a:prstGeom prst="wedgeRectCallout">
            <a:avLst>
              <a:gd name="adj1" fmla="val 25711"/>
              <a:gd name="adj2" fmla="val 57759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1DB920-3687-46CE-B198-D2048700E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759" y="3130776"/>
            <a:ext cx="6980649" cy="33184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8E0714-C65F-4B99-80D8-3D06205999FB}"/>
              </a:ext>
            </a:extLst>
          </p:cNvPr>
          <p:cNvSpPr txBox="1"/>
          <p:nvPr/>
        </p:nvSpPr>
        <p:spPr>
          <a:xfrm>
            <a:off x="8406678" y="3559370"/>
            <a:ext cx="3007179" cy="2077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Datos terrestres</a:t>
            </a:r>
          </a:p>
          <a:p>
            <a:r>
              <a:rPr lang="es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Sistema de gestión para usuarios que obtienen datos de ciencias de la Tierra desde cualquiera de los Centros de Archivo Activo Distribuido ( </a:t>
            </a:r>
            <a:r>
              <a:rPr lang="es" sz="2000" dirty="0">
                <a:latin typeface="Roboto Light" panose="02000000000000000000" pitchFamily="2" charset="0"/>
                <a:ea typeface="Roboto Light" panose="02000000000000000000" pitchFamily="2" charset="0"/>
                <a:hlinkClick r:id="rId4"/>
              </a:rPr>
              <a:t>DAAC </a:t>
            </a:r>
            <a:r>
              <a:rPr lang="es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82182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s" sz="3000" b="0" dirty="0">
                <a:latin typeface="Roboto Black" panose="020B0604020202020204" pitchFamily="2" charset="0"/>
                <a:ea typeface="Roboto Black" panose="020B0604020202020204" pitchFamily="2" charset="0"/>
              </a:rPr>
              <a:t>Objetivos</a:t>
            </a:r>
            <a:endParaRPr sz="3000" b="0" dirty="0">
              <a:latin typeface="Roboto Black" panose="020B0604020202020204" pitchFamily="2" charset="0"/>
              <a:ea typeface="Roboto Black" panose="020B0604020202020204" pitchFamily="2" charset="0"/>
            </a:endParaRPr>
          </a:p>
        </p:txBody>
      </p:sp>
      <p:sp>
        <p:nvSpPr>
          <p:cNvPr id="82" name="Google Shape;82;p2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s" dirty="0"/>
              <a:t> </a:t>
            </a:r>
            <a:r>
              <a:rPr lang="es" b="1" dirty="0"/>
              <a:t>Comprender </a:t>
            </a:r>
            <a:r>
              <a:rPr lang="es" dirty="0"/>
              <a:t>las capacidades técnicas de los instrumentos MODIS (VIIRS)</a:t>
            </a:r>
          </a:p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s" dirty="0"/>
              <a:t> </a:t>
            </a:r>
            <a:r>
              <a:rPr lang="es" b="1" dirty="0"/>
              <a:t>Explore </a:t>
            </a:r>
            <a:r>
              <a:rPr lang="es" dirty="0"/>
              <a:t>algunas de las aplicaciones comunes para datos MODIS</a:t>
            </a:r>
          </a:p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s" dirty="0"/>
              <a:t> </a:t>
            </a:r>
            <a:r>
              <a:rPr lang="es" b="1" dirty="0"/>
              <a:t>Descargue </a:t>
            </a:r>
            <a:r>
              <a:rPr lang="es" dirty="0"/>
              <a:t>algunos datos con el script Python interactivo</a:t>
            </a:r>
          </a:p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s" dirty="0"/>
              <a:t> </a:t>
            </a:r>
            <a:r>
              <a:rPr lang="es" b="1" dirty="0"/>
              <a:t>Adapte </a:t>
            </a:r>
            <a:r>
              <a:rPr lang="es" dirty="0"/>
              <a:t>el script para sus propias aplicaciones</a:t>
            </a:r>
          </a:p>
          <a:p>
            <a:pPr marL="146278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8458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B8A8C46-DA5D-4C97-96DE-845E743E9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3181" y="2349743"/>
            <a:ext cx="1924050" cy="237172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32C01-DBCC-4EA9-95E3-8D5F3A3C3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252" y="1130283"/>
            <a:ext cx="10903268" cy="5041917"/>
          </a:xfrm>
        </p:spPr>
        <p:txBody>
          <a:bodyPr>
            <a:normAutofit/>
          </a:bodyPr>
          <a:lstStyle/>
          <a:p>
            <a:pPr marL="76200" indent="0">
              <a:spcAft>
                <a:spcPts val="1200"/>
              </a:spcAft>
              <a:buNone/>
            </a:pPr>
            <a:r>
              <a:rPr lang="en-US" b="1" u="sng" dirty="0"/>
              <a:t>Mod</a:t>
            </a:r>
            <a:r>
              <a:rPr lang="en-US" u="sng" dirty="0"/>
              <a:t>erate Resolution </a:t>
            </a:r>
            <a:r>
              <a:rPr lang="en-US" b="1" u="sng" dirty="0"/>
              <a:t>I</a:t>
            </a:r>
            <a:r>
              <a:rPr lang="en-US" u="sng" dirty="0"/>
              <a:t>maging </a:t>
            </a:r>
            <a:r>
              <a:rPr lang="en-US" b="1" u="sng" dirty="0"/>
              <a:t>S</a:t>
            </a:r>
            <a:r>
              <a:rPr lang="en-US" u="sng" dirty="0"/>
              <a:t>pectroradiometer</a:t>
            </a:r>
          </a:p>
          <a:p>
            <a:pPr>
              <a:spcAft>
                <a:spcPts val="1200"/>
              </a:spcAft>
            </a:pPr>
            <a:r>
              <a:rPr lang="es" dirty="0"/>
              <a:t>Uno de los principales instrumentos a bordo de los satélites </a:t>
            </a:r>
            <a:r>
              <a:rPr lang="es" i="1" dirty="0">
                <a:solidFill>
                  <a:schemeClr val="accent6">
                    <a:lumMod val="75000"/>
                  </a:schemeClr>
                </a:solidFill>
              </a:rPr>
              <a:t>Terra </a:t>
            </a:r>
            <a:r>
              <a:rPr lang="es" dirty="0"/>
              <a:t>y </a:t>
            </a:r>
            <a:r>
              <a:rPr lang="es" b="1" i="1" dirty="0">
                <a:solidFill>
                  <a:srgbClr val="0070C0"/>
                </a:solidFill>
              </a:rPr>
              <a:t>Aqua .</a:t>
            </a:r>
          </a:p>
          <a:p>
            <a:pPr>
              <a:spcAft>
                <a:spcPts val="1200"/>
              </a:spcAft>
            </a:pPr>
            <a:r>
              <a:rPr lang="es" dirty="0"/>
              <a:t>Lanzado en 1999/2002</a:t>
            </a:r>
          </a:p>
          <a:p>
            <a:pPr>
              <a:spcAft>
                <a:spcPts val="1200"/>
              </a:spcAft>
            </a:pPr>
            <a:r>
              <a:rPr lang="es" dirty="0"/>
              <a:t>Tiempo de revisión del satélite: </a:t>
            </a:r>
            <a:r>
              <a:rPr lang="es" b="1" dirty="0"/>
              <a:t>1-2 días</a:t>
            </a:r>
          </a:p>
          <a:p>
            <a:pPr lvl="1">
              <a:spcAft>
                <a:spcPts val="1200"/>
              </a:spcAft>
            </a:pPr>
            <a:r>
              <a:rPr lang="es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Terra </a:t>
            </a:r>
            <a:r>
              <a:rPr lang="es" dirty="0">
                <a:latin typeface="+mn-lt"/>
              </a:rPr>
              <a:t>= Norte </a:t>
            </a:r>
            <a:r>
              <a:rPr lang="es" dirty="0">
                <a:latin typeface="+mn-lt"/>
                <a:sym typeface="Wingdings" panose="05000000000000000000" pitchFamily="2" charset="2"/>
              </a:rPr>
              <a:t> Sur por la mañana</a:t>
            </a:r>
          </a:p>
          <a:p>
            <a:pPr lvl="1">
              <a:spcAft>
                <a:spcPts val="1200"/>
              </a:spcAft>
            </a:pPr>
            <a:r>
              <a:rPr lang="es" b="1" dirty="0">
                <a:solidFill>
                  <a:srgbClr val="0070C0"/>
                </a:solidFill>
                <a:latin typeface="+mn-lt"/>
                <a:sym typeface="Wingdings" panose="05000000000000000000" pitchFamily="2" charset="2"/>
              </a:rPr>
              <a:t>Aqua </a:t>
            </a:r>
            <a:r>
              <a:rPr lang="es" dirty="0">
                <a:latin typeface="+mn-lt"/>
                <a:sym typeface="Wingdings" panose="05000000000000000000" pitchFamily="2" charset="2"/>
              </a:rPr>
              <a:t>= Sur  Norte por la tarde</a:t>
            </a:r>
          </a:p>
          <a:p>
            <a:pPr>
              <a:spcAft>
                <a:spcPts val="1200"/>
              </a:spcAft>
            </a:pPr>
            <a:r>
              <a:rPr lang="es" dirty="0">
                <a:latin typeface="+mn-lt"/>
                <a:sym typeface="Wingdings" panose="05000000000000000000" pitchFamily="2" charset="2"/>
              </a:rPr>
              <a:t>Adquiere 36 bandas espectrales</a:t>
            </a:r>
          </a:p>
          <a:p>
            <a:pPr>
              <a:spcAft>
                <a:spcPts val="1200"/>
              </a:spcAft>
            </a:pPr>
            <a:r>
              <a:rPr lang="es" dirty="0">
                <a:latin typeface="+mn-lt"/>
                <a:sym typeface="Wingdings" panose="05000000000000000000" pitchFamily="2" charset="2"/>
              </a:rPr>
              <a:t>Resolución espacial: 250-5.600 metros</a:t>
            </a:r>
            <a:endParaRPr lang="en-US" dirty="0">
              <a:latin typeface="+mn-lt"/>
            </a:endParaRPr>
          </a:p>
        </p:txBody>
      </p:sp>
      <p:sp>
        <p:nvSpPr>
          <p:cNvPr id="4" name="Google Shape;81;p2">
            <a:extLst>
              <a:ext uri="{FF2B5EF4-FFF2-40B4-BE49-F238E27FC236}">
                <a16:creationId xmlns:a16="http://schemas.microsoft.com/office/drawing/2014/main" id="{052E7023-A1B5-4591-9E55-CF74A5E1CE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888" y="276225"/>
            <a:ext cx="11703050" cy="57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s" sz="3000" b="0" dirty="0">
                <a:latin typeface="Roboto Black" panose="020B0604020202020204" pitchFamily="2" charset="0"/>
                <a:ea typeface="Roboto Black" panose="020B0604020202020204" pitchFamily="2" charset="0"/>
              </a:rPr>
              <a:t>¿Qué es MODIS?</a:t>
            </a:r>
            <a:endParaRPr sz="3000" b="0" dirty="0">
              <a:latin typeface="Roboto Black" panose="020B0604020202020204" pitchFamily="2" charset="0"/>
              <a:ea typeface="Roboto Black" panose="020B0604020202020204" pitchFamily="2" charset="0"/>
            </a:endParaRPr>
          </a:p>
        </p:txBody>
      </p:sp>
      <p:pic>
        <p:nvPicPr>
          <p:cNvPr id="6" name="Picture 5" descr="A close-up of a microchip&#10;&#10;Description automatically generated with low confidence">
            <a:extLst>
              <a:ext uri="{FF2B5EF4-FFF2-40B4-BE49-F238E27FC236}">
                <a16:creationId xmlns:a16="http://schemas.microsoft.com/office/drawing/2014/main" id="{B5EA2909-EA32-4ED9-BC0C-D23032DB4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881" y="4638675"/>
            <a:ext cx="2981325" cy="15335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030B52-59C0-4AA1-9017-A3E29994DB5D}"/>
              </a:ext>
            </a:extLst>
          </p:cNvPr>
          <p:cNvSpPr txBox="1"/>
          <p:nvPr/>
        </p:nvSpPr>
        <p:spPr>
          <a:xfrm>
            <a:off x="9926888" y="4536802"/>
            <a:ext cx="1110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1800" dirty="0">
                <a:solidFill>
                  <a:schemeClr val="accent6">
                    <a:lumMod val="75000"/>
                  </a:schemeClr>
                </a:solidFill>
                <a:latin typeface="Roboto" panose="020B0604020202020204" pitchFamily="2" charset="0"/>
                <a:ea typeface="Roboto" panose="020B0604020202020204" pitchFamily="2" charset="0"/>
              </a:rPr>
              <a:t>Tierra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98D22-B864-4B28-8B38-B978FA386045}"/>
              </a:ext>
            </a:extLst>
          </p:cNvPr>
          <p:cNvSpPr txBox="1"/>
          <p:nvPr/>
        </p:nvSpPr>
        <p:spPr>
          <a:xfrm>
            <a:off x="8205108" y="5976863"/>
            <a:ext cx="1110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sz="1800" dirty="0">
                <a:solidFill>
                  <a:srgbClr val="0070C0"/>
                </a:solidFill>
                <a:latin typeface="Roboto" panose="020B0604020202020204" pitchFamily="2" charset="0"/>
                <a:ea typeface="Roboto" panose="020B0604020202020204" pitchFamily="2" charset="0"/>
              </a:rPr>
              <a:t>Aqua</a:t>
            </a:r>
          </a:p>
        </p:txBody>
      </p:sp>
    </p:spTree>
    <p:extLst>
      <p:ext uri="{BB962C8B-B14F-4D97-AF65-F5344CB8AC3E}">
        <p14:creationId xmlns:p14="http://schemas.microsoft.com/office/powerpoint/2010/main" val="2413593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C2A690B-0CE6-433D-AD4D-00F07C937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4553" y="2300786"/>
            <a:ext cx="4873890" cy="43542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32C01-DBCC-4EA9-95E3-8D5F3A3C3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252" y="1130283"/>
            <a:ext cx="10456228" cy="5041917"/>
          </a:xfrm>
        </p:spPr>
        <p:txBody>
          <a:bodyPr>
            <a:normAutofit lnSpcReduction="10000"/>
          </a:bodyPr>
          <a:lstStyle/>
          <a:p>
            <a:pPr marL="76200" indent="0">
              <a:spcAft>
                <a:spcPts val="1200"/>
              </a:spcAft>
              <a:buNone/>
            </a:pPr>
            <a:r>
              <a:rPr lang="es" b="1" u="sng" dirty="0"/>
              <a:t>S uite </a:t>
            </a:r>
            <a:r>
              <a:rPr lang="es" u="sng" dirty="0"/>
              <a:t>de </a:t>
            </a:r>
            <a:r>
              <a:rPr lang="es" b="1" u="sng" dirty="0"/>
              <a:t>radiómetro para </a:t>
            </a:r>
            <a:r>
              <a:rPr lang="es" u="sng" dirty="0"/>
              <a:t>imágenes infrarrojas </a:t>
            </a:r>
            <a:r>
              <a:rPr lang="es" b="1" u="sng" dirty="0"/>
              <a:t>visibles </a:t>
            </a:r>
            <a:r>
              <a:rPr lang="es" u="sng" dirty="0"/>
              <a:t>_ _</a:t>
            </a:r>
          </a:p>
          <a:p>
            <a:pPr>
              <a:spcAft>
                <a:spcPts val="1200"/>
              </a:spcAft>
            </a:pPr>
            <a:r>
              <a:rPr lang="es" dirty="0"/>
              <a:t>Uno de los principales instrumentos a bordo.</a:t>
            </a:r>
            <a:r>
              <a:rPr lang="es" i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" dirty="0">
                <a:solidFill>
                  <a:schemeClr val="tx1"/>
                </a:solidFill>
              </a:rPr>
              <a:t>Suomi NPP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s" dirty="0">
                <a:solidFill>
                  <a:schemeClr val="tx1"/>
                </a:solidFill>
              </a:rPr>
              <a:t>y satélite meteorológico NOAA-20</a:t>
            </a:r>
          </a:p>
          <a:p>
            <a:pPr>
              <a:spcAft>
                <a:spcPts val="1200"/>
              </a:spcAft>
            </a:pPr>
            <a:r>
              <a:rPr lang="es" dirty="0">
                <a:solidFill>
                  <a:schemeClr val="tx1"/>
                </a:solidFill>
              </a:rPr>
              <a:t>Lanzado en 2011</a:t>
            </a:r>
          </a:p>
          <a:p>
            <a:pPr>
              <a:spcAft>
                <a:spcPts val="1200"/>
              </a:spcAft>
            </a:pPr>
            <a:r>
              <a:rPr lang="es" dirty="0"/>
              <a:t>Radiómetro de resolución moderada de </a:t>
            </a:r>
            <a:br>
              <a:rPr lang="es" dirty="0"/>
            </a:br>
            <a:r>
              <a:rPr lang="es" dirty="0"/>
              <a:t>segunda generación</a:t>
            </a:r>
          </a:p>
          <a:p>
            <a:pPr lvl="1">
              <a:spcAft>
                <a:spcPts val="1200"/>
              </a:spcAft>
            </a:pPr>
            <a:r>
              <a:rPr lang="es" dirty="0">
                <a:latin typeface="+mn-lt"/>
                <a:sym typeface="Wingdings" panose="05000000000000000000" pitchFamily="2" charset="2"/>
              </a:rPr>
              <a:t>Continúa registro MODIS</a:t>
            </a:r>
          </a:p>
          <a:p>
            <a:pPr>
              <a:spcAft>
                <a:spcPts val="1200"/>
              </a:spcAft>
            </a:pPr>
            <a:r>
              <a:rPr lang="es" dirty="0">
                <a:latin typeface="+mn-lt"/>
                <a:sym typeface="Wingdings" panose="05000000000000000000" pitchFamily="2" charset="2"/>
              </a:rPr>
              <a:t>Menos bandas (22) pero mejora la resolución:</a:t>
            </a:r>
            <a:br>
              <a:rPr lang="en-US" dirty="0">
                <a:latin typeface="+mn-lt"/>
                <a:sym typeface="Wingdings" panose="05000000000000000000" pitchFamily="2" charset="2"/>
              </a:rPr>
            </a:br>
            <a:r>
              <a:rPr lang="es" dirty="0">
                <a:latin typeface="+mn-lt"/>
                <a:sym typeface="Wingdings" panose="05000000000000000000" pitchFamily="2" charset="2"/>
              </a:rPr>
              <a:t> </a:t>
            </a:r>
            <a:r>
              <a:rPr lang="es" dirty="0">
                <a:latin typeface="+mn-lt"/>
                <a:sym typeface="Wingdings" panose="05000000000000000000" pitchFamily="2" charset="2"/>
                <a:hlinkClick r:id="rId3"/>
              </a:rPr>
              <a:t>“Una visión más clara del fuego” </a:t>
            </a:r>
            <a:br>
              <a:rPr lang="en-US" dirty="0">
                <a:latin typeface="+mn-lt"/>
                <a:sym typeface="Wingdings" panose="05000000000000000000" pitchFamily="2" charset="2"/>
              </a:rPr>
            </a:br>
            <a:r>
              <a:rPr lang="es" dirty="0">
                <a:latin typeface="+mn-lt"/>
                <a:sym typeface="Wingdings" panose="05000000000000000000" pitchFamily="2" charset="2"/>
              </a:rPr>
              <a:t>- </a:t>
            </a:r>
            <a:r>
              <a:rPr lang="es" sz="1800" dirty="0"/>
              <a:t>8 de Diciembre de 2015</a:t>
            </a:r>
            <a:endParaRPr lang="en-US" sz="1800" dirty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4" name="Google Shape;81;p2">
            <a:extLst>
              <a:ext uri="{FF2B5EF4-FFF2-40B4-BE49-F238E27FC236}">
                <a16:creationId xmlns:a16="http://schemas.microsoft.com/office/drawing/2014/main" id="{052E7023-A1B5-4591-9E55-CF74A5E1CE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888" y="276225"/>
            <a:ext cx="11703050" cy="57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s" sz="3000" b="0" dirty="0">
                <a:latin typeface="Roboto Black" panose="020B0604020202020204" pitchFamily="2" charset="0"/>
                <a:ea typeface="Roboto Black" panose="020B0604020202020204" pitchFamily="2" charset="0"/>
              </a:rPr>
              <a:t>¿Qué es VIIRS?</a:t>
            </a:r>
            <a:endParaRPr sz="3000" b="0" dirty="0">
              <a:latin typeface="Roboto Black" panose="020B0604020202020204" pitchFamily="2" charset="0"/>
              <a:ea typeface="Roboto Black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2F392D6D-00F2-42DC-ABAF-D760E5A4C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783" y="984094"/>
            <a:ext cx="9405258" cy="491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A24F44-F9BF-4696-A5E5-85E15126C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MODIS frente a VIIRS: bandas espectrales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A839AE-1947-403C-B8F1-93F21AF1D693}"/>
              </a:ext>
            </a:extLst>
          </p:cNvPr>
          <p:cNvSpPr txBox="1"/>
          <p:nvPr/>
        </p:nvSpPr>
        <p:spPr>
          <a:xfrm>
            <a:off x="5396593" y="6029146"/>
            <a:ext cx="61341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" dirty="0">
                <a:latin typeface="Roboto Light" panose="02000000000000000000" pitchFamily="2" charset="0"/>
                <a:ea typeface="Roboto Light" panose="02000000000000000000" pitchFamily="2" charset="0"/>
              </a:rPr>
              <a:t>Fuente:</a:t>
            </a:r>
          </a:p>
          <a:p>
            <a:r>
              <a:rPr lang="es" dirty="0">
                <a:latin typeface="Roboto Light" panose="02000000000000000000" pitchFamily="2" charset="0"/>
                <a:ea typeface="Roboto Light" panose="02000000000000000000" pitchFamily="2" charset="0"/>
              </a:rPr>
              <a:t>https://wildfiretoday.com/2013/11/14/better-satellite-imagery-enables-improved-wildfire-mapping-and-growth-predictions/</a:t>
            </a:r>
          </a:p>
        </p:txBody>
      </p:sp>
    </p:spTree>
    <p:extLst>
      <p:ext uri="{BB962C8B-B14F-4D97-AF65-F5344CB8AC3E}">
        <p14:creationId xmlns:p14="http://schemas.microsoft.com/office/powerpoint/2010/main" val="2910323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B8E17-039C-4C59-B5BD-AC0080064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¿Qué productos están disponibles?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CD5A7-5C40-4AAD-82CE-AF34E7F1B6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" dirty="0"/>
              <a:t>La tabla de productos MODIS muestra los productos disponibles para diferentes áreas de aplicación: </a:t>
            </a:r>
            <a:r>
              <a:rPr lang="es" dirty="0">
                <a:hlinkClick r:id="rId2"/>
              </a:rPr>
              <a:t>https://modis.gsfc.nasa.gov/data/dataprod/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DB915A-3A7F-4616-B1B2-EF1003B0D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428" y="2135363"/>
            <a:ext cx="8063139" cy="434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96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78E2-4646-4FD9-B802-4DE9B944D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Explorando los datos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3BDEF-668E-4439-941B-81C97A0E63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s" dirty="0"/>
              <a:t> Datos de ejemplo: </a:t>
            </a:r>
            <a:r>
              <a:rPr lang="es" b="1" dirty="0">
                <a:solidFill>
                  <a:srgbClr val="C00000"/>
                </a:solidFill>
              </a:rPr>
              <a:t>Anomalías Térmicas/Incendio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B37943-5D8F-4D9A-A5BA-15368AA19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71494"/>
          <a:stretch/>
        </p:blipFill>
        <p:spPr>
          <a:xfrm>
            <a:off x="242252" y="1674570"/>
            <a:ext cx="11220450" cy="1547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574D05-813D-497C-8ABF-4740B4D98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14" y="3073174"/>
            <a:ext cx="10982325" cy="3248025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F637079-6421-449F-AC26-1525482A5708}"/>
              </a:ext>
            </a:extLst>
          </p:cNvPr>
          <p:cNvSpPr/>
          <p:nvPr/>
        </p:nvSpPr>
        <p:spPr>
          <a:xfrm>
            <a:off x="500743" y="4996543"/>
            <a:ext cx="4855028" cy="413657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956071E-0C3C-446D-BA76-621AB8C1A6AC}"/>
              </a:ext>
            </a:extLst>
          </p:cNvPr>
          <p:cNvSpPr/>
          <p:nvPr/>
        </p:nvSpPr>
        <p:spPr>
          <a:xfrm>
            <a:off x="8001000" y="4996543"/>
            <a:ext cx="1577590" cy="413657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818A6AB-9191-4FA1-B499-D9591142B2B6}"/>
              </a:ext>
            </a:extLst>
          </p:cNvPr>
          <p:cNvCxnSpPr>
            <a:cxnSpLocks/>
            <a:stCxn id="9" idx="0"/>
            <a:endCxn id="13" idx="2"/>
          </p:cNvCxnSpPr>
          <p:nvPr/>
        </p:nvCxnSpPr>
        <p:spPr>
          <a:xfrm flipV="1">
            <a:off x="2928257" y="3990516"/>
            <a:ext cx="644401" cy="1006027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9DF7DC8-3D12-4F66-8761-F598D0B346E0}"/>
              </a:ext>
            </a:extLst>
          </p:cNvPr>
          <p:cNvSpPr txBox="1"/>
          <p:nvPr/>
        </p:nvSpPr>
        <p:spPr>
          <a:xfrm>
            <a:off x="2359024" y="3559629"/>
            <a:ext cx="242726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" sz="2200" b="1" dirty="0">
                <a:solidFill>
                  <a:srgbClr val="00B0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Nombre completo del producto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192761-E9E7-4DC0-AA00-00AD732615B8}"/>
              </a:ext>
            </a:extLst>
          </p:cNvPr>
          <p:cNvSpPr txBox="1"/>
          <p:nvPr/>
        </p:nvSpPr>
        <p:spPr>
          <a:xfrm>
            <a:off x="6278819" y="3559629"/>
            <a:ext cx="1595309" cy="43088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s" sz="2200" b="1" dirty="0">
                <a:solidFill>
                  <a:srgbClr val="7030A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Nombre corto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22EA67-30E8-4283-8D27-F9359AC8C7D1}"/>
              </a:ext>
            </a:extLst>
          </p:cNvPr>
          <p:cNvCxnSpPr>
            <a:cxnSpLocks/>
            <a:endCxn id="15" idx="2"/>
          </p:cNvCxnSpPr>
          <p:nvPr/>
        </p:nvCxnSpPr>
        <p:spPr>
          <a:xfrm flipH="1" flipV="1">
            <a:off x="7076474" y="3990516"/>
            <a:ext cx="916718" cy="1192916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935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69B8B-EFBE-4A92-B07B-07FA3DB5F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" dirty="0"/>
              <a:t>Visualizando los datos</a:t>
            </a:r>
          </a:p>
        </p:txBody>
      </p:sp>
      <p:pic>
        <p:nvPicPr>
          <p:cNvPr id="3" name="2021_wildfire_intensity_1080p30">
            <a:hlinkClick r:id="" action="ppaction://media"/>
            <a:extLst>
              <a:ext uri="{FF2B5EF4-FFF2-40B4-BE49-F238E27FC236}">
                <a16:creationId xmlns:a16="http://schemas.microsoft.com/office/drawing/2014/main" id="{FA2A8D16-CA66-4639-8D43-BBC75B4158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8823" y="1046613"/>
            <a:ext cx="9260631" cy="520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70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69B8B-EFBE-4A92-B07B-07FA3DB5F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52" y="358272"/>
            <a:ext cx="11704320" cy="576299"/>
          </a:xfrm>
        </p:spPr>
        <p:txBody>
          <a:bodyPr/>
          <a:lstStyle/>
          <a:p>
            <a:r>
              <a:rPr lang="en-US" dirty="0"/>
              <a:t>Near Real-Time (NRT) Capabilities</a:t>
            </a:r>
            <a:br>
              <a:rPr lang="en-US" dirty="0"/>
            </a:br>
            <a:r>
              <a:rPr lang="es" dirty="0"/>
              <a:t>Capacidades de tiempo casi real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D49C0-6F4C-4EBC-9B42-FDCA204344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" dirty="0"/>
              <a:t>En latitudes medias, MODIS/VIIRS puede obtener imágenes de la superficie de la Tierra </a:t>
            </a:r>
            <a:r>
              <a:rPr lang="es" b="1" dirty="0"/>
              <a:t>dos veces al día</a:t>
            </a:r>
            <a:endParaRPr lang="en-US" dirty="0"/>
          </a:p>
          <a:p>
            <a:r>
              <a:rPr lang="es" dirty="0"/>
              <a:t>Esto hace que estos sensores sean adecuados para aplicaciones NRT: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9A9504-91C4-40B3-8DFA-E6E69BBC7854}"/>
              </a:ext>
            </a:extLst>
          </p:cNvPr>
          <p:cNvSpPr txBox="1"/>
          <p:nvPr/>
        </p:nvSpPr>
        <p:spPr>
          <a:xfrm>
            <a:off x="1228003" y="2896173"/>
            <a:ext cx="9732818" cy="31700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76200" indent="0">
              <a:buNone/>
            </a:pPr>
            <a:r>
              <a:rPr lang="es" sz="4000" b="1" dirty="0">
                <a:latin typeface="Georgia" panose="02040502050405020303" pitchFamily="18" charset="0"/>
              </a:rPr>
              <a:t>casi en tiempo real</a:t>
            </a:r>
          </a:p>
          <a:p>
            <a:pPr marL="76200" indent="0">
              <a:spcAft>
                <a:spcPts val="1200"/>
              </a:spcAft>
              <a:buNone/>
            </a:pPr>
            <a:r>
              <a:rPr lang="es" sz="2500" i="1" dirty="0">
                <a:latin typeface="Georgia" panose="02040502050405020303" pitchFamily="18" charset="0"/>
              </a:rPr>
              <a:t>adj.</a:t>
            </a:r>
          </a:p>
          <a:p>
            <a:pPr marL="76200" indent="0">
              <a:buNone/>
            </a:pPr>
            <a:r>
              <a:rPr lang="e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“Los productos de datos se generan y son especialmente útiles para los usuarios cuyo principal interés es la baja latencia para la disponibilidad de datos. Mientras que los productos de datos estándar están disponibles a los pocos días de la observación, los productos de datos NRT generalmente están disponibles dentro de las 3 horas de la observación”</a:t>
            </a:r>
          </a:p>
        </p:txBody>
      </p:sp>
    </p:spTree>
    <p:extLst>
      <p:ext uri="{BB962C8B-B14F-4D97-AF65-F5344CB8AC3E}">
        <p14:creationId xmlns:p14="http://schemas.microsoft.com/office/powerpoint/2010/main" val="3098892762"/>
      </p:ext>
    </p:extLst>
  </p:cSld>
  <p:clrMapOvr>
    <a:masterClrMapping/>
  </p:clrMapOvr>
</p:sld>
</file>

<file path=ppt/theme/theme1.xml><?xml version="1.0" encoding="utf-8"?>
<a:theme xmlns:a="http://schemas.openxmlformats.org/drawingml/2006/main" name="ARSET">
  <a:themeElements>
    <a:clrScheme name="CB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E4168"/>
      </a:accent1>
      <a:accent2>
        <a:srgbClr val="964034"/>
      </a:accent2>
      <a:accent3>
        <a:srgbClr val="9298A8"/>
      </a:accent3>
      <a:accent4>
        <a:srgbClr val="E97845"/>
      </a:accent4>
      <a:accent5>
        <a:srgbClr val="379CC3"/>
      </a:accent5>
      <a:accent6>
        <a:srgbClr val="2E8651"/>
      </a:accent6>
      <a:hlink>
        <a:srgbClr val="379CC3"/>
      </a:hlink>
      <a:folHlink>
        <a:srgbClr val="954F72"/>
      </a:folHlink>
    </a:clrScheme>
    <a:fontScheme name="Custom 1">
      <a:majorFont>
        <a:latin typeface="Roboto Black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692</Words>
  <Application>Microsoft Office PowerPoint</Application>
  <PresentationFormat>Custom</PresentationFormat>
  <Paragraphs>73</Paragraphs>
  <Slides>14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Roboto Light</vt:lpstr>
      <vt:lpstr>Amasis MT Pro Medium</vt:lpstr>
      <vt:lpstr>Georgia</vt:lpstr>
      <vt:lpstr>Century Gothic</vt:lpstr>
      <vt:lpstr>Calibri</vt:lpstr>
      <vt:lpstr>Roboto</vt:lpstr>
      <vt:lpstr>Arial</vt:lpstr>
      <vt:lpstr>Times New Roman</vt:lpstr>
      <vt:lpstr>Roboto Black</vt:lpstr>
      <vt:lpstr>ARSET</vt:lpstr>
      <vt:lpstr>Introducción Aplicaciones para MODIS (y VIIRS)</vt:lpstr>
      <vt:lpstr>Objetivos</vt:lpstr>
      <vt:lpstr>¿Qué es MODIS?</vt:lpstr>
      <vt:lpstr>¿Qué es VIIRS?</vt:lpstr>
      <vt:lpstr>MODIS frente a VIIRS: bandas espectrales</vt:lpstr>
      <vt:lpstr>¿Qué productos están disponibles?</vt:lpstr>
      <vt:lpstr>Explorando los datos</vt:lpstr>
      <vt:lpstr>Visualizando los datos</vt:lpstr>
      <vt:lpstr>Near Real-Time (NRT) Capabilities Capacidades de tiempo casi real</vt:lpstr>
      <vt:lpstr>NASA LANCE: datos e imágenes casi en tiempo real</vt:lpstr>
      <vt:lpstr>NASA LANCE: datos e imágenes casi en tiempo real</vt:lpstr>
      <vt:lpstr>MODIS/VIIRS Acceso y Análisis: Ejercicios</vt:lpstr>
      <vt:lpstr>Ejercicio 1: Importar datos de incendios VIIRS a QGIS</vt:lpstr>
      <vt:lpstr>Ejercicio 2: Acceda y analice MODIS NDVI con 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 &amp; Analysis of MODIS NDVI Over the Sao Francisco Verdadeiro Watershed</dc:title>
  <dc:creator>Elizabeth Hook</dc:creator>
  <cp:lastModifiedBy>Oddo, Perry C (GSFC-617.0)[SCIENCE SYSTEMS AND APPLICATIONS INC]</cp:lastModifiedBy>
  <cp:revision>27</cp:revision>
  <dcterms:created xsi:type="dcterms:W3CDTF">2016-01-25T16:50:10Z</dcterms:created>
  <dcterms:modified xsi:type="dcterms:W3CDTF">2022-11-15T06:25:16Z</dcterms:modified>
</cp:coreProperties>
</file>